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ost Grotesk Medium" panose="020B0604020202020204" charset="0"/>
      <p:regular r:id="rId16"/>
    </p:embeddedFont>
    <p:embeddedFont>
      <p:font typeface="Roboto" panose="02000000000000000000" pitchFamily="2" charset="0"/>
      <p:regular r:id="rId17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7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Масштабирование баз данных в высоконагруженных системах</a:t>
            </a:r>
            <a:endParaRPr lang="en-US" sz="44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0E06A7-632B-4A93-8098-79B4AA8E5F95}"/>
              </a:ext>
            </a:extLst>
          </p:cNvPr>
          <p:cNvSpPr/>
          <p:nvPr/>
        </p:nvSpPr>
        <p:spPr>
          <a:xfrm>
            <a:off x="12763500" y="7645400"/>
            <a:ext cx="1866900" cy="584200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1FCDB-F7AC-4B5D-9F73-5FC110F20238}"/>
              </a:ext>
            </a:extLst>
          </p:cNvPr>
          <p:cNvSpPr txBox="1"/>
          <p:nvPr/>
        </p:nvSpPr>
        <p:spPr>
          <a:xfrm>
            <a:off x="10922000" y="6641632"/>
            <a:ext cx="3310650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dirty="0"/>
              <a:t>Выполнил студент 2 курса </a:t>
            </a:r>
            <a:endParaRPr lang="ru-RU" dirty="0">
              <a:effectLst/>
            </a:endParaRPr>
          </a:p>
          <a:p>
            <a:pPr algn="r">
              <a:lnSpc>
                <a:spcPct val="150000"/>
              </a:lnSpc>
            </a:pPr>
            <a:r>
              <a:rPr lang="ru-RU" dirty="0">
                <a:effectLst/>
              </a:rPr>
              <a:t>м-о-24ВТ-09.04.03.01-о1 группы</a:t>
            </a:r>
          </a:p>
          <a:p>
            <a:pPr algn="r">
              <a:lnSpc>
                <a:spcPct val="150000"/>
              </a:lnSpc>
            </a:pPr>
            <a:r>
              <a:rPr lang="ru-RU" dirty="0" err="1"/>
              <a:t>Сарнацкий</a:t>
            </a:r>
            <a:r>
              <a:rPr lang="ru-RU" dirty="0"/>
              <a:t> Я.М.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206996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Масштабирование: ключ к производительности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2880043"/>
            <a:ext cx="6425922" cy="1130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Масштабирование — это </a:t>
            </a:r>
            <a:r>
              <a:rPr lang="en-US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процесс увеличения производительности и стабильности</a:t>
            </a: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системы с ростом нагрузки. С увеличением числа пользователей, объемов данных и запросов, системы сталкиваются с критической проблемой.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59487" y="4503817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Главный вопрос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59487" y="4986496"/>
            <a:ext cx="6425922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Как обеспечивать </a:t>
            </a:r>
            <a:r>
              <a:rPr lang="en-US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высокую производительность</a:t>
            </a: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без потери доступности при любых условиях?</a:t>
            </a:r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C2CD0DD-D1AF-40EA-9930-9B580C59958E}"/>
              </a:ext>
            </a:extLst>
          </p:cNvPr>
          <p:cNvSpPr/>
          <p:nvPr/>
        </p:nvSpPr>
        <p:spPr>
          <a:xfrm>
            <a:off x="12763500" y="7645400"/>
            <a:ext cx="1866900" cy="584200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00582"/>
            <a:ext cx="9445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Два подхода к масштабированию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9522"/>
            <a:ext cx="6407944" cy="2614613"/>
          </a:xfrm>
          <a:prstGeom prst="roundRect">
            <a:avLst>
              <a:gd name="adj" fmla="val 3644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83956"/>
            <a:ext cx="46334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Вертикальное масштабирование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74375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Scale-up: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увеличение мощности одного сервера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950625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Процессор и память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6370082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Объем хранилища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6789539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Быстрое, но ограниченное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4749522"/>
            <a:ext cx="6408063" cy="2614613"/>
          </a:xfrm>
          <a:prstGeom prst="roundRect">
            <a:avLst>
              <a:gd name="adj" fmla="val 3644"/>
            </a:avLst>
          </a:prstGeom>
          <a:solidFill>
            <a:srgbClr val="64B8CE"/>
          </a:solidFill>
          <a:ln w="7620">
            <a:solidFill>
              <a:srgbClr val="4A9EB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62982" y="4983956"/>
            <a:ext cx="4949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Горизонтальное масштабирование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62982" y="5474375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Scale-out: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добавление новых серверов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62982" y="5950625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Распределение нагрузки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662982" y="6370082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Неограниченный рост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662982" y="6789539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Отказоустойчивость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71DAC3-F010-47D2-84FF-2C80C3F56850}"/>
              </a:ext>
            </a:extLst>
          </p:cNvPr>
          <p:cNvSpPr/>
          <p:nvPr/>
        </p:nvSpPr>
        <p:spPr>
          <a:xfrm>
            <a:off x="12763500" y="7645400"/>
            <a:ext cx="1866900" cy="584200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0478"/>
            <a:ext cx="10473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Масштабирование по типу операций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2885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216956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Масштабирование по чтению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061704"/>
            <a:ext cx="389393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Репликация данных для распределения нагрузки между копиями базы данных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82885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216956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Масштабирование по записи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061704"/>
            <a:ext cx="389393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Шардинг для распределения данных по серверам и снижения нагрузки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82885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169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Гибридный подход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707374"/>
            <a:ext cx="389393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Комбинация репликации и шардинга для максимальной эффективности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B941600-976A-455B-8F2F-25D0486245CF}"/>
              </a:ext>
            </a:extLst>
          </p:cNvPr>
          <p:cNvSpPr/>
          <p:nvPr/>
        </p:nvSpPr>
        <p:spPr>
          <a:xfrm>
            <a:off x="12763500" y="7645400"/>
            <a:ext cx="1866900" cy="584200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3143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Ключевые техники масштабирования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1578213"/>
            <a:ext cx="8191262" cy="872728"/>
          </a:xfrm>
          <a:prstGeom prst="roundRect">
            <a:avLst>
              <a:gd name="adj" fmla="val 8382"/>
            </a:avLst>
          </a:prstGeom>
          <a:solidFill>
            <a:srgbClr val="FAF9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562973"/>
            <a:ext cx="8191262" cy="6096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385" y="1408192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23" y="186170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Шардинг</a:t>
            </a: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(Sharding)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5423" y="2190790"/>
            <a:ext cx="256671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Разделение базы данных на части для горизонтального </a:t>
            </a:r>
            <a:r>
              <a:rPr lang="en-US" sz="160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масштабирования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ru-RU" sz="1600" dirty="0">
              <a:solidFill>
                <a:srgbClr val="384653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300"/>
              </a:lnSpc>
              <a:buNone/>
            </a:pPr>
            <a:endParaRPr lang="ru-RU" sz="1600" dirty="0">
              <a:solidFill>
                <a:srgbClr val="384653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300"/>
              </a:lnSpc>
              <a:buNone/>
            </a:pPr>
            <a:r>
              <a:rPr lang="en-US" sz="160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разным серверам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96835" y="2734310"/>
            <a:ext cx="8191262" cy="872728"/>
          </a:xfrm>
          <a:prstGeom prst="roundRect">
            <a:avLst>
              <a:gd name="adj" fmla="val 8382"/>
            </a:avLst>
          </a:prstGeom>
          <a:solidFill>
            <a:srgbClr val="FAF9F5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820670"/>
            <a:ext cx="8191262" cy="6096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385" y="2564289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25423" y="310669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Репликация</a:t>
            </a: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525423" y="3409910"/>
            <a:ext cx="7934087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копий данных (мастер-слейв) для распределения запросов на чтение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396835" y="3890407"/>
            <a:ext cx="8191262" cy="872728"/>
          </a:xfrm>
          <a:prstGeom prst="roundRect">
            <a:avLst>
              <a:gd name="adj" fmla="val 8382"/>
            </a:avLst>
          </a:prstGeom>
          <a:solidFill>
            <a:srgbClr val="FAF9F5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3875167"/>
            <a:ext cx="8191262" cy="6096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385" y="3720386"/>
            <a:ext cx="340162" cy="34016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25423" y="4211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Кеширование</a:t>
            </a:r>
            <a:endParaRPr lang="en-US" dirty="0"/>
          </a:p>
        </p:txBody>
      </p:sp>
      <p:sp>
        <p:nvSpPr>
          <p:cNvPr id="20" name="Text 12"/>
          <p:cNvSpPr/>
          <p:nvPr/>
        </p:nvSpPr>
        <p:spPr>
          <a:xfrm>
            <a:off x="525423" y="4527907"/>
            <a:ext cx="7934087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Redis или Memcached для ускорения обработки популярных запросов</a:t>
            </a: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>
            <a:off x="396835" y="5046504"/>
            <a:ext cx="8191262" cy="872728"/>
          </a:xfrm>
          <a:prstGeom prst="roundRect">
            <a:avLst>
              <a:gd name="adj" fmla="val 8382"/>
            </a:avLst>
          </a:prstGeom>
          <a:solidFill>
            <a:srgbClr val="FAF9F5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5031264"/>
            <a:ext cx="8191262" cy="6096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385" y="4876483"/>
            <a:ext cx="340162" cy="340162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25423" y="532999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Разделение таблиц</a:t>
            </a:r>
            <a:endParaRPr lang="en-US" dirty="0"/>
          </a:p>
        </p:txBody>
      </p:sp>
      <p:sp>
        <p:nvSpPr>
          <p:cNvPr id="26" name="Text 16"/>
          <p:cNvSpPr/>
          <p:nvPr/>
        </p:nvSpPr>
        <p:spPr>
          <a:xfrm>
            <a:off x="525423" y="5620504"/>
            <a:ext cx="7934087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Логическое разделение больших таблиц по регионам или временным периодам</a:t>
            </a:r>
            <a:endParaRPr lang="en-US" sz="160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548" y="470654"/>
            <a:ext cx="4511040" cy="451104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560DEA9-7C01-46FA-B6EE-A95E61FBD4E8}"/>
              </a:ext>
            </a:extLst>
          </p:cNvPr>
          <p:cNvSpPr/>
          <p:nvPr/>
        </p:nvSpPr>
        <p:spPr>
          <a:xfrm>
            <a:off x="12763500" y="7645400"/>
            <a:ext cx="1866900" cy="584200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6548" y="5214739"/>
            <a:ext cx="4511040" cy="4511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468" y="548878"/>
            <a:ext cx="7749064" cy="1245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Проблемы и вызовы масштабирования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7468" y="2093357"/>
            <a:ext cx="3774877" cy="3148727"/>
          </a:xfrm>
          <a:prstGeom prst="roundRect">
            <a:avLst>
              <a:gd name="adj" fmla="val 2658"/>
            </a:avLst>
          </a:prstGeom>
          <a:solidFill>
            <a:srgbClr val="D9EDF2"/>
          </a:solidFill>
          <a:ln w="7620">
            <a:solidFill>
              <a:srgbClr val="C3643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04280" y="2300168"/>
            <a:ext cx="597813" cy="597813"/>
          </a:xfrm>
          <a:prstGeom prst="roundRect">
            <a:avLst>
              <a:gd name="adj" fmla="val 15294223"/>
            </a:avLst>
          </a:prstGeom>
          <a:solidFill>
            <a:srgbClr val="C3643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705" y="2464475"/>
            <a:ext cx="268962" cy="2689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4280" y="3097173"/>
            <a:ext cx="249102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CAP-теорема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04280" y="3528060"/>
            <a:ext cx="3361253" cy="149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Невозможно одновременно достичь </a:t>
            </a: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согласованности, доступности и устойчивости</a:t>
            </a: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 разделению — необходимы компромиссы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4671536" y="2093357"/>
            <a:ext cx="3774996" cy="3148727"/>
          </a:xfrm>
          <a:prstGeom prst="roundRect">
            <a:avLst>
              <a:gd name="adj" fmla="val 2658"/>
            </a:avLst>
          </a:prstGeom>
          <a:solidFill>
            <a:srgbClr val="D9EDF2"/>
          </a:solidFill>
          <a:ln w="7620">
            <a:solidFill>
              <a:srgbClr val="95CC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78348" y="2300168"/>
            <a:ext cx="597813" cy="597813"/>
          </a:xfrm>
          <a:prstGeom prst="roundRect">
            <a:avLst>
              <a:gd name="adj" fmla="val 15294223"/>
            </a:avLst>
          </a:prstGeom>
          <a:solidFill>
            <a:srgbClr val="95CCD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2773" y="2464475"/>
            <a:ext cx="268962" cy="2689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8348" y="3097173"/>
            <a:ext cx="3361373" cy="622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Распределенные транзакции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4878348" y="3839408"/>
            <a:ext cx="3361373" cy="1195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Поддержание согласованности данных на разных серверах усложняется при масштабировании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97468" y="5441275"/>
            <a:ext cx="7749064" cy="2239447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64B8C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04280" y="5648087"/>
            <a:ext cx="597813" cy="597813"/>
          </a:xfrm>
          <a:prstGeom prst="roundRect">
            <a:avLst>
              <a:gd name="adj" fmla="val 15294223"/>
            </a:avLst>
          </a:prstGeom>
          <a:solidFill>
            <a:srgbClr val="64B8C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705" y="5812393"/>
            <a:ext cx="268962" cy="2689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04280" y="6445091"/>
            <a:ext cx="3295293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Мониторинг и управление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904280" y="6875978"/>
            <a:ext cx="7335441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Отслеживание состояния большого числа серверов требует сложных инструментов контроля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026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Современные решения для масштабирования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38268"/>
            <a:ext cx="4157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Микросервисная архитектура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28686"/>
            <a:ext cx="4158615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Разделение приложения на независимые сервисы с возможностью масштабирования каждого отдельно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2382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Облачные решения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728686"/>
            <a:ext cx="41586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RDS, Google Cloud SQL — автоматическое масштабирование без управления инфраструктурой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238268"/>
            <a:ext cx="3764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Кластеризация баз данных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728686"/>
            <a:ext cx="41586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Распределение данных по серверам с обеспечением отказоустойчивости и масштабируемости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E450595-BC5B-4145-AB23-BF067252C484}"/>
              </a:ext>
            </a:extLst>
          </p:cNvPr>
          <p:cNvSpPr/>
          <p:nvPr/>
        </p:nvSpPr>
        <p:spPr>
          <a:xfrm>
            <a:off x="12763500" y="7645400"/>
            <a:ext cx="1866900" cy="584200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946" y="560189"/>
            <a:ext cx="7718108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Реальные примеры из практики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2946" y="2138720"/>
            <a:ext cx="7718108" cy="1809869"/>
          </a:xfrm>
          <a:prstGeom prst="roundRect">
            <a:avLst>
              <a:gd name="adj" fmla="val 4727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5806" y="2161580"/>
            <a:ext cx="814745" cy="1764149"/>
          </a:xfrm>
          <a:prstGeom prst="roundRect">
            <a:avLst>
              <a:gd name="adj" fmla="val 7134"/>
            </a:avLst>
          </a:prstGeom>
          <a:solidFill>
            <a:srgbClr val="D9EDF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552" y="2890838"/>
            <a:ext cx="305514" cy="3055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54148" y="2365177"/>
            <a:ext cx="254627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Google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754148" y="2805589"/>
            <a:ext cx="6450449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Распределенные базы данных для хранения и обработки огромного количества поисковых запросов в режиме реального времени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12946" y="4152186"/>
            <a:ext cx="7718108" cy="1809869"/>
          </a:xfrm>
          <a:prstGeom prst="roundRect">
            <a:avLst>
              <a:gd name="adj" fmla="val 4727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35806" y="4175046"/>
            <a:ext cx="814745" cy="1764149"/>
          </a:xfrm>
          <a:prstGeom prst="roundRect">
            <a:avLst>
              <a:gd name="adj" fmla="val 7134"/>
            </a:avLst>
          </a:prstGeom>
          <a:solidFill>
            <a:srgbClr val="D9EDF2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552" y="4904303"/>
            <a:ext cx="305514" cy="3055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54148" y="4378643"/>
            <a:ext cx="254627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Facebook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754148" y="4819055"/>
            <a:ext cx="6450449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Комбинация репликации и шардинга для управления миллиардами пользовательских данных и обеспечения быстрой реакции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12946" y="6165652"/>
            <a:ext cx="7718108" cy="1504355"/>
          </a:xfrm>
          <a:prstGeom prst="roundRect">
            <a:avLst>
              <a:gd name="adj" fmla="val 5687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35806" y="6188512"/>
            <a:ext cx="814745" cy="1458635"/>
          </a:xfrm>
          <a:prstGeom prst="roundRect">
            <a:avLst>
              <a:gd name="adj" fmla="val 7134"/>
            </a:avLst>
          </a:prstGeom>
          <a:solidFill>
            <a:srgbClr val="D9EDF2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552" y="6765012"/>
            <a:ext cx="305514" cy="3055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754148" y="6392108"/>
            <a:ext cx="254627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Netflix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1754148" y="6832521"/>
            <a:ext cx="6450449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Микросервисная архитектура для масштабирования сервисов, эффективной обработки видео-контента и адаптации к нагрузке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4099203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Ключевые выводы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19745" y="1475542"/>
            <a:ext cx="1323677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Масштабирование БД — </a:t>
            </a:r>
            <a:r>
              <a:rPr lang="en-US" sz="160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критический </a:t>
            </a:r>
            <a:r>
              <a:rPr lang="en-US" sz="1600" b="1" dirty="0" err="1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элемент</a:t>
            </a:r>
            <a:r>
              <a:rPr lang="en-US" sz="160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b="1" dirty="0" err="1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успеха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ru-RU" sz="1600" dirty="0">
              <a:solidFill>
                <a:srgbClr val="384653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900"/>
              </a:lnSpc>
              <a:buNone/>
            </a:pPr>
            <a:r>
              <a:rPr lang="en-US" sz="160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высоконагруженных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систем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73881" y="1291114"/>
            <a:ext cx="22860" cy="61472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1" y="2476024"/>
            <a:ext cx="81915" cy="819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19745" y="2388989"/>
            <a:ext cx="3033236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Выбирайте подход осознанно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19745" y="2809042"/>
            <a:ext cx="6295430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Ориентируйтесь на конкретные характеристики нагрузки и возможности вашей системы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1" y="3715703"/>
            <a:ext cx="81915" cy="819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745" y="3628668"/>
            <a:ext cx="2880836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Баланс производительности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819745" y="4048720"/>
            <a:ext cx="6295430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Обеспечьте баланс между высокой производительностью и сложностью управления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1" y="4955381"/>
            <a:ext cx="81915" cy="8191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19745" y="4868347"/>
            <a:ext cx="23568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Комбинируйте техники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819745" y="5288399"/>
            <a:ext cx="6295430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Используйте репликацию, шардинг и кеширование для максимальной эффективности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663773"/>
            <a:ext cx="6541294" cy="6541294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7C6E02-67D2-463F-8310-B48EBEE73FC6}"/>
              </a:ext>
            </a:extLst>
          </p:cNvPr>
          <p:cNvSpPr/>
          <p:nvPr/>
        </p:nvSpPr>
        <p:spPr>
          <a:xfrm>
            <a:off x="12763500" y="7645400"/>
            <a:ext cx="1866900" cy="584200"/>
          </a:xfrm>
          <a:prstGeom prst="rect">
            <a:avLst/>
          </a:prstGeom>
          <a:solidFill>
            <a:srgbClr val="FAF9F5"/>
          </a:solidFill>
          <a:ln>
            <a:solidFill>
              <a:srgbClr val="FA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368</Words>
  <Application>Microsoft Office PowerPoint</Application>
  <PresentationFormat>Произвольный</PresentationFormat>
  <Paragraphs>76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Host Grotesk Medium</vt:lpstr>
      <vt:lpstr>Calibri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admin</cp:lastModifiedBy>
  <cp:revision>4</cp:revision>
  <dcterms:created xsi:type="dcterms:W3CDTF">2025-12-01T08:14:13Z</dcterms:created>
  <dcterms:modified xsi:type="dcterms:W3CDTF">2025-12-01T12:12:35Z</dcterms:modified>
</cp:coreProperties>
</file>